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9" r:id="rId4"/>
    <p:sldId id="280" r:id="rId5"/>
    <p:sldId id="281" r:id="rId6"/>
    <p:sldId id="282" r:id="rId7"/>
    <p:sldId id="286" r:id="rId8"/>
    <p:sldId id="284" r:id="rId9"/>
    <p:sldId id="283" r:id="rId10"/>
    <p:sldId id="285" r:id="rId11"/>
  </p:sldIdLst>
  <p:sldSz cx="24387175" cy="13716000"/>
  <p:notesSz cx="13716000" cy="243871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835" userDrawn="1">
          <p15:clr>
            <a:srgbClr val="747775"/>
          </p15:clr>
        </p15:guide>
        <p15:guide id="2" pos="7726" userDrawn="1">
          <p15:clr>
            <a:srgbClr val="747775"/>
          </p15:clr>
        </p15:guide>
        <p15:guide id="3" pos="948" userDrawn="1">
          <p15:clr>
            <a:srgbClr val="747775"/>
          </p15:clr>
        </p15:guide>
        <p15:guide id="4" orient="horz" pos="3864" userDrawn="1">
          <p15:clr>
            <a:srgbClr val="747775"/>
          </p15:clr>
        </p15:guide>
        <p15:guide id="5" pos="7681" userDrawn="1">
          <p15:clr>
            <a:srgbClr val="747775"/>
          </p15:clr>
        </p15:guide>
        <p15:guide id="6" pos="14326" userDrawn="1">
          <p15:clr>
            <a:srgbClr val="747775"/>
          </p15:clr>
        </p15:guide>
        <p15:guide id="7" orient="horz" pos="5363" userDrawn="1">
          <p15:clr>
            <a:srgbClr val="747775"/>
          </p15:clr>
        </p15:guide>
        <p15:guide id="8" orient="horz" pos="2029" userDrawn="1">
          <p15:clr>
            <a:srgbClr val="747775"/>
          </p15:clr>
        </p15:guide>
        <p15:guide id="9" orient="horz" pos="782" userDrawn="1">
          <p15:clr>
            <a:srgbClr val="747775"/>
          </p15:clr>
        </p15:guide>
        <p15:guide id="10" orient="horz" pos="510" userDrawn="1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vubKzP5ty9ZaPdaUokx1XwO28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ra Fedoseeva" initials="RF" lastIdx="1" clrIdx="0">
    <p:extLst>
      <p:ext uri="{19B8F6BF-5375-455C-9EA6-DF929625EA0E}">
        <p15:presenceInfo xmlns:p15="http://schemas.microsoft.com/office/powerpoint/2012/main" userId="S-1-5-21-2116688926-2091969625-2289150701-2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EF9"/>
    <a:srgbClr val="F3F6F9"/>
    <a:srgbClr val="00CCD7"/>
    <a:srgbClr val="021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6323" autoAdjust="0"/>
  </p:normalViewPr>
  <p:slideViewPr>
    <p:cSldViewPr snapToGrid="0">
      <p:cViewPr varScale="1">
        <p:scale>
          <a:sx n="34" d="100"/>
          <a:sy n="34" d="100"/>
        </p:scale>
        <p:origin x="644" y="64"/>
      </p:cViewPr>
      <p:guideLst>
        <p:guide orient="horz" pos="7835"/>
        <p:guide pos="7726"/>
        <p:guide pos="948"/>
        <p:guide orient="horz" pos="3864"/>
        <p:guide pos="7681"/>
        <p:guide pos="14326"/>
        <p:guide orient="horz" pos="5363"/>
        <p:guide orient="horz" pos="2029"/>
        <p:guide orient="horz" pos="782"/>
        <p:guide orient="horz" pos="5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3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54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04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36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12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69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87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40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84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41600"/>
            <a:ext cx="7049381" cy="110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3933" y="6667500"/>
            <a:ext cx="16207226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"/>
          <p:cNvSpPr/>
          <p:nvPr/>
        </p:nvSpPr>
        <p:spPr>
          <a:xfrm>
            <a:off x="16855007" y="1282700"/>
            <a:ext cx="5880835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48E69D-A85E-4FFF-922B-C6BD59C1A65C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1" name="Google Shape;138;p3" descr=" ">
              <a:extLst>
                <a:ext uri="{FF2B5EF4-FFF2-40B4-BE49-F238E27FC236}">
                  <a16:creationId xmlns:a16="http://schemas.microsoft.com/office/drawing/2014/main" id="{E40755AB-AEE8-44A1-875B-684749223B7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9;p3" descr=" ">
              <a:extLst>
                <a:ext uri="{FF2B5EF4-FFF2-40B4-BE49-F238E27FC236}">
                  <a16:creationId xmlns:a16="http://schemas.microsoft.com/office/drawing/2014/main" id="{CF072924-963C-42D3-8D98-8BB1F8648AE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0;p3" descr=" ">
              <a:extLst>
                <a:ext uri="{FF2B5EF4-FFF2-40B4-BE49-F238E27FC236}">
                  <a16:creationId xmlns:a16="http://schemas.microsoft.com/office/drawing/2014/main" id="{0ADF10C0-05A9-449E-B4AC-FD91E2F221C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1;p3" descr=" ">
              <a:extLst>
                <a:ext uri="{FF2B5EF4-FFF2-40B4-BE49-F238E27FC236}">
                  <a16:creationId xmlns:a16="http://schemas.microsoft.com/office/drawing/2014/main" id="{45D2C6C8-CD8B-4CFD-9879-EF133B2EB38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42;p3" descr=" ">
              <a:extLst>
                <a:ext uri="{FF2B5EF4-FFF2-40B4-BE49-F238E27FC236}">
                  <a16:creationId xmlns:a16="http://schemas.microsoft.com/office/drawing/2014/main" id="{8C5D3758-3DE2-4185-9755-04FB3D3D86F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43;p3" descr=" ">
              <a:extLst>
                <a:ext uri="{FF2B5EF4-FFF2-40B4-BE49-F238E27FC236}">
                  <a16:creationId xmlns:a16="http://schemas.microsoft.com/office/drawing/2014/main" id="{D0FB34A2-F212-474C-9A5E-871D4094E01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44;p3" descr=" ">
              <a:extLst>
                <a:ext uri="{FF2B5EF4-FFF2-40B4-BE49-F238E27FC236}">
                  <a16:creationId xmlns:a16="http://schemas.microsoft.com/office/drawing/2014/main" id="{6C45D12B-B974-4335-9A5C-B24CFC2A570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3AF222-BD01-4F8A-BC94-90C80A9068A6}"/>
              </a:ext>
            </a:extLst>
          </p:cNvPr>
          <p:cNvSpPr txBox="1"/>
          <p:nvPr/>
        </p:nvSpPr>
        <p:spPr>
          <a:xfrm>
            <a:off x="5428819" y="3447792"/>
            <a:ext cx="130467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accent5">
                    <a:lumMod val="50000"/>
                  </a:schemeClr>
                </a:solidFill>
              </a:rPr>
              <a:t>Инструкция по заполнению документов для ООО РНКО «Платежный конструктор»</a:t>
            </a:r>
            <a:endParaRPr lang="ru-KG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669454-01C6-4D59-861F-4CBC5AFB73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5727" y="2233413"/>
            <a:ext cx="11027860" cy="9249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0B87FD-EA9B-4EA0-BA7E-D4B5092C118D}"/>
              </a:ext>
            </a:extLst>
          </p:cNvPr>
          <p:cNvSpPr txBox="1"/>
          <p:nvPr/>
        </p:nvSpPr>
        <p:spPr>
          <a:xfrm>
            <a:off x="14603199" y="433957"/>
            <a:ext cx="60621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Данный раздел заполняется В ТОЧНОМ СООТВЕТСТВИИ с документом, удостоверяющем личность</a:t>
            </a:r>
            <a:endParaRPr lang="ru-KG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F66D7-CAAC-44B5-9355-B2CEFE399F8F}"/>
              </a:ext>
            </a:extLst>
          </p:cNvPr>
          <p:cNvSpPr txBox="1"/>
          <p:nvPr/>
        </p:nvSpPr>
        <p:spPr>
          <a:xfrm>
            <a:off x="14603199" y="2005086"/>
            <a:ext cx="606213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Данный раздел нужно заполнять ТОЛЬКО для лиц, являющихся выгодоприобретателями, в ином случае все поля данного раздела должны быть пустыми</a:t>
            </a:r>
            <a:endParaRPr lang="ru-KG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6AD58-29A5-4BBF-A454-CF0439D7495A}"/>
              </a:ext>
            </a:extLst>
          </p:cNvPr>
          <p:cNvSpPr txBox="1"/>
          <p:nvPr/>
        </p:nvSpPr>
        <p:spPr>
          <a:xfrm>
            <a:off x="14603199" y="4201636"/>
            <a:ext cx="925586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Если сведения о прямом владении содержатся в публичных </a:t>
            </a:r>
            <a:r>
              <a:rPr lang="ru-RU" sz="2400" dirty="0" smtClean="0"/>
              <a:t>государственных </a:t>
            </a:r>
            <a:r>
              <a:rPr lang="ru-RU" sz="2400" dirty="0"/>
              <a:t>информационных системах (напр. выписка из ЕГРЮЛ ), то ставится отметка в ячейке «да» (прописывать долю не нужно), если не содержатся – нужно поставить отметку в ячейке «нет» и указать долю прямого владения.</a:t>
            </a:r>
          </a:p>
          <a:p>
            <a:r>
              <a:rPr lang="ru-RU" sz="2400" dirty="0"/>
              <a:t>Если прямого владения нет, нужно оставить ячейки пустыми и заполнить поля ниже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9BF4A-6E74-490D-A04F-D45B93B58D07}"/>
              </a:ext>
            </a:extLst>
          </p:cNvPr>
          <p:cNvSpPr txBox="1"/>
          <p:nvPr/>
        </p:nvSpPr>
        <p:spPr>
          <a:xfrm>
            <a:off x="14603199" y="7639089"/>
            <a:ext cx="796560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Данное поле заполняется, если лицо имеет косвенное владение компанией, в ином случае данное поле необходимо оставить пустым</a:t>
            </a:r>
            <a:endParaRPr lang="ru-KG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E5FC0-520C-41C6-A104-7B28E16BD216}"/>
              </a:ext>
            </a:extLst>
          </p:cNvPr>
          <p:cNvSpPr txBox="1"/>
          <p:nvPr/>
        </p:nvSpPr>
        <p:spPr>
          <a:xfrm>
            <a:off x="14603199" y="9302949"/>
            <a:ext cx="832231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Документ подписывается уполномоченным на то лицом (единоличный исполнительный орган (ЕИО) для ЮЛ, либо ИП) возможен вариант подписания доверенным лицом, в данном случае необходимо предоставление доверенности. Если подключается ИП, то прописывается «Индивидуальный предприниматель»</a:t>
            </a:r>
            <a:endParaRPr lang="ru-KG" sz="24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7756BEB-3CC9-4AC7-A41F-7E2631B8005C}"/>
              </a:ext>
            </a:extLst>
          </p:cNvPr>
          <p:cNvCxnSpPr>
            <a:stCxn id="5" idx="1"/>
          </p:cNvCxnSpPr>
          <p:nvPr/>
        </p:nvCxnSpPr>
        <p:spPr>
          <a:xfrm flipH="1">
            <a:off x="10532533" y="1034122"/>
            <a:ext cx="4070666" cy="1353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3EE3CC-98E7-4856-A25B-194CDE3D95A7}"/>
              </a:ext>
            </a:extLst>
          </p:cNvPr>
          <p:cNvCxnSpPr>
            <a:stCxn id="12" idx="1"/>
          </p:cNvCxnSpPr>
          <p:nvPr/>
        </p:nvCxnSpPr>
        <p:spPr>
          <a:xfrm flipH="1">
            <a:off x="11243733" y="2974582"/>
            <a:ext cx="3359466" cy="2207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A8AB8DE-A1C7-4D56-BB66-7C17A730AA6B}"/>
              </a:ext>
            </a:extLst>
          </p:cNvPr>
          <p:cNvCxnSpPr>
            <a:stCxn id="13" idx="1"/>
          </p:cNvCxnSpPr>
          <p:nvPr/>
        </p:nvCxnSpPr>
        <p:spPr>
          <a:xfrm flipH="1">
            <a:off x="10007601" y="5540464"/>
            <a:ext cx="4595598" cy="2698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CFE5767-AF36-4EA2-A1AE-1E878FC934E1}"/>
              </a:ext>
            </a:extLst>
          </p:cNvPr>
          <p:cNvCxnSpPr>
            <a:stCxn id="14" idx="1"/>
          </p:cNvCxnSpPr>
          <p:nvPr/>
        </p:nvCxnSpPr>
        <p:spPr>
          <a:xfrm flipH="1">
            <a:off x="11243733" y="8239254"/>
            <a:ext cx="3359466" cy="46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8BD48BB-290C-4B08-B40B-C75657EFBD7E}"/>
              </a:ext>
            </a:extLst>
          </p:cNvPr>
          <p:cNvCxnSpPr>
            <a:stCxn id="15" idx="1"/>
          </p:cNvCxnSpPr>
          <p:nvPr/>
        </p:nvCxnSpPr>
        <p:spPr>
          <a:xfrm flipH="1">
            <a:off x="3657600" y="10457111"/>
            <a:ext cx="10945599" cy="19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2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B20388-9150-4610-B0E7-619689A3CF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3642" y="3140353"/>
            <a:ext cx="12263975" cy="7372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A2640-4383-4E17-A7BD-41B46C437F2E}"/>
              </a:ext>
            </a:extLst>
          </p:cNvPr>
          <p:cNvSpPr txBox="1"/>
          <p:nvPr/>
        </p:nvSpPr>
        <p:spPr>
          <a:xfrm>
            <a:off x="14494933" y="248182"/>
            <a:ext cx="845683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/>
              <a:t>ЗАЯВЛЕНИЕ О ЗАКЛЮЧЕНИИ ДОГОВОРА 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>Поставщик – Указывается полное наименование подключаемого ЮЛ/ИП с его организационно-правовой формой</a:t>
            </a:r>
            <a:br>
              <a:rPr lang="ru-RU" sz="2800" dirty="0"/>
            </a:br>
            <a:r>
              <a:rPr lang="ru-RU" sz="2800" dirty="0"/>
              <a:t>ИНН – Указывается ИНН подключаемого ЮЛ/ИП</a:t>
            </a:r>
            <a:endParaRPr lang="ru-KG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57B22-B959-4799-81F1-45B4E4D3B99C}"/>
              </a:ext>
            </a:extLst>
          </p:cNvPr>
          <p:cNvSpPr txBox="1"/>
          <p:nvPr/>
        </p:nvSpPr>
        <p:spPr>
          <a:xfrm>
            <a:off x="14494933" y="3218568"/>
            <a:ext cx="787987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ТАРИФЫ ПО ДОГОВОРУ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Значение прописывается напротив каждого подключаемого платежного средства</a:t>
            </a:r>
            <a:endParaRPr lang="ru-KG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D894E-1283-455F-823E-F10DB3850CB3}"/>
              </a:ext>
            </a:extLst>
          </p:cNvPr>
          <p:cNvSpPr txBox="1"/>
          <p:nvPr/>
        </p:nvSpPr>
        <p:spPr>
          <a:xfrm>
            <a:off x="14503759" y="5545458"/>
            <a:ext cx="9537341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ПОДКЛЮЧАЕМЫЕ ФУНКЦИИ В РАМКАХ ДОГОВОРА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Отмечаются функции, выбранные для </a:t>
            </a:r>
            <a:r>
              <a:rPr lang="ru-RU" sz="2800" dirty="0" smtClean="0"/>
              <a:t>подключения: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Функция Чек. </a:t>
            </a:r>
            <a:r>
              <a:rPr lang="ru-RU" sz="2000" dirty="0" smtClean="0"/>
              <a:t>Формирование </a:t>
            </a:r>
            <a:r>
              <a:rPr lang="ru-RU" sz="2000" dirty="0"/>
              <a:t>чека на предоплату производится с использованием кассы на стороне </a:t>
            </a:r>
            <a:r>
              <a:rPr lang="ru-RU" sz="2000" dirty="0" smtClean="0"/>
              <a:t>Best2pay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Функция Метод. </a:t>
            </a:r>
            <a:r>
              <a:rPr lang="ru-RU" sz="2000" dirty="0" smtClean="0"/>
              <a:t>Прием </a:t>
            </a:r>
            <a:r>
              <a:rPr lang="ru-RU" sz="2000" dirty="0"/>
              <a:t>платежей с помощью QR-кода или NFC-метки, предполагающий переход на специальную страницу с выбором способа оплаты (банковской картой, через СБП, </a:t>
            </a:r>
            <a:r>
              <a:rPr lang="ru-RU" sz="2000" dirty="0" err="1"/>
              <a:t>Yandex</a:t>
            </a:r>
            <a:r>
              <a:rPr lang="ru-RU" sz="2000" dirty="0"/>
              <a:t> </a:t>
            </a:r>
            <a:r>
              <a:rPr lang="ru-RU" sz="2000" dirty="0" err="1"/>
              <a:t>Pay</a:t>
            </a:r>
            <a:r>
              <a:rPr lang="ru-RU" sz="2000" dirty="0"/>
              <a:t>, </a:t>
            </a:r>
            <a:r>
              <a:rPr lang="ru-RU" sz="2000" dirty="0" err="1"/>
              <a:t>Mir</a:t>
            </a:r>
            <a:r>
              <a:rPr lang="ru-RU" sz="2000" dirty="0"/>
              <a:t> </a:t>
            </a:r>
            <a:r>
              <a:rPr lang="ru-RU" sz="2000" dirty="0" err="1" smtClean="0"/>
              <a:t>Pay</a:t>
            </a:r>
            <a:r>
              <a:rPr lang="ru-RU" sz="2000" dirty="0" smtClean="0"/>
              <a:t>, </a:t>
            </a:r>
            <a:r>
              <a:rPr lang="ru-RU" sz="2000" dirty="0" err="1" smtClean="0"/>
              <a:t>SberPay</a:t>
            </a:r>
            <a:r>
              <a:rPr lang="ru-RU" sz="2000" dirty="0" smtClean="0"/>
              <a:t> </a:t>
            </a:r>
            <a:r>
              <a:rPr lang="ru-RU" sz="2000" dirty="0"/>
              <a:t>и иными способами, настроенными для клиента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Функция </a:t>
            </a:r>
            <a:r>
              <a:rPr lang="ru-RU" sz="2000" b="1" dirty="0" err="1" smtClean="0">
                <a:solidFill>
                  <a:srgbClr val="FF0000"/>
                </a:solidFill>
              </a:rPr>
              <a:t>Автоплатеж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/>
              <a:t>Сервис</a:t>
            </a:r>
            <a:r>
              <a:rPr lang="ru-RU" sz="2000" dirty="0"/>
              <a:t>, позволяющий проводить списание денежных средств для оплаты регулярных платежей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FF0000"/>
                </a:solidFill>
              </a:rPr>
              <a:t>Функция Частями. </a:t>
            </a:r>
            <a:r>
              <a:rPr lang="ru-RU" sz="2000" dirty="0" smtClean="0"/>
              <a:t>Способ </a:t>
            </a:r>
            <a:r>
              <a:rPr lang="ru-RU" sz="2000" dirty="0"/>
              <a:t>оплаты, позволяющий держателям карт любых банков оплачивать не сразу всю сумму заказа целиком, а</a:t>
            </a:r>
            <a:r>
              <a:rPr lang="ru-RU" sz="2000" dirty="0" smtClean="0"/>
              <a:t> несколькими платежами </a:t>
            </a:r>
            <a:r>
              <a:rPr lang="ru-RU" sz="2000" dirty="0"/>
              <a:t>(</a:t>
            </a:r>
            <a:r>
              <a:rPr lang="ru-RU" sz="2000" dirty="0" smtClean="0"/>
              <a:t>частями) </a:t>
            </a:r>
            <a:r>
              <a:rPr lang="ru-RU" sz="2000" dirty="0"/>
              <a:t>на протяжении определенного периода времени</a:t>
            </a:r>
            <a:endParaRPr lang="ru-KG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3417617" y="248181"/>
            <a:ext cx="1077316" cy="2892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V="1">
            <a:off x="13417617" y="3218568"/>
            <a:ext cx="1077316" cy="3935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3417617" y="5545458"/>
            <a:ext cx="1086142" cy="2985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452DEE-FDE1-4E93-B0EC-4F2A6C437EB7}"/>
              </a:ext>
            </a:extLst>
          </p:cNvPr>
          <p:cNvSpPr txBox="1"/>
          <p:nvPr/>
        </p:nvSpPr>
        <p:spPr>
          <a:xfrm>
            <a:off x="1153642" y="795988"/>
            <a:ext cx="9975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Документ: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Заявление о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заключении договора</a:t>
            </a:r>
            <a:endParaRPr lang="ru-KG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8B3321-B833-4764-9AD7-D2F571ED1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640" y="2803335"/>
            <a:ext cx="12716906" cy="8109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D78C30-3026-4535-94B9-B4BED39A84FB}"/>
              </a:ext>
            </a:extLst>
          </p:cNvPr>
          <p:cNvSpPr txBox="1"/>
          <p:nvPr/>
        </p:nvSpPr>
        <p:spPr>
          <a:xfrm>
            <a:off x="15127386" y="6655276"/>
            <a:ext cx="7620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Данное значение установлено по умолчанию, изменять его не нужно</a:t>
            </a:r>
            <a:endParaRPr lang="ru-KG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3824546" y="556566"/>
            <a:ext cx="1264045" cy="224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75A2640-4383-4E17-A7BD-41B46C437F2E}"/>
              </a:ext>
            </a:extLst>
          </p:cNvPr>
          <p:cNvSpPr txBox="1"/>
          <p:nvPr/>
        </p:nvSpPr>
        <p:spPr>
          <a:xfrm>
            <a:off x="15088591" y="556566"/>
            <a:ext cx="845683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/>
              <a:t>СВЕДЕНИЯ ОБ ИНТЕРНЕТ-МАГАЗИНЕ 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>Раздел заполняется ТОЛЬКО при подключении оплаты в приложении / на сайте. Если подключаются несколько Интернет-магазинов, то раздел дублируется на количество подключений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5A2640-4383-4E17-A7BD-41B46C437F2E}"/>
              </a:ext>
            </a:extLst>
          </p:cNvPr>
          <p:cNvSpPr txBox="1"/>
          <p:nvPr/>
        </p:nvSpPr>
        <p:spPr>
          <a:xfrm>
            <a:off x="15088591" y="3589694"/>
            <a:ext cx="845683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/>
              <a:t>СВЕДЕНИЯ О ТОРГОВОЙ ТОЧКЕ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/>
              <a:t>Раздел заполняется ТОЛЬКО при подключении оплаты в физической точке. Если подключаются несколько Торговых точек, то раздел дублируется на количество подключений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3824546" y="3589694"/>
            <a:ext cx="1264045" cy="1218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201150" y="6670771"/>
            <a:ext cx="5926236" cy="2485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201150" y="9856152"/>
            <a:ext cx="59262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FD78C30-3026-4535-94B9-B4BED39A84FB}"/>
              </a:ext>
            </a:extLst>
          </p:cNvPr>
          <p:cNvSpPr txBox="1"/>
          <p:nvPr/>
        </p:nvSpPr>
        <p:spPr>
          <a:xfrm>
            <a:off x="15127386" y="8213787"/>
            <a:ext cx="76200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Документ подписывается уполномоченным на то лицом (единоличный исполнительный орган (ЕИО) для ЮЛ, либо ИП) возможен вариант подписания доверенным лицом, в данном случае необходимо предоставление доверенности. Если подключается ИП, то прописывается «Индивидуальный предприниматель»</a:t>
            </a:r>
            <a:endParaRPr lang="ru-KG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D78C30-3026-4535-94B9-B4BED39A84FB}"/>
              </a:ext>
            </a:extLst>
          </p:cNvPr>
          <p:cNvSpPr txBox="1"/>
          <p:nvPr/>
        </p:nvSpPr>
        <p:spPr>
          <a:xfrm>
            <a:off x="5607206" y="12259351"/>
            <a:ext cx="1413619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/>
              <a:t>Указывается дата формирования Заявления. Обязательно к заполнению при подписании в бумажном виде. При подписании через ЭДО заполнять не требуется</a:t>
            </a:r>
            <a:endParaRPr lang="ru-KG" sz="28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689912" y="10825669"/>
            <a:ext cx="2673038" cy="14336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D78C30-3026-4535-94B9-B4BED39A84FB}"/>
              </a:ext>
            </a:extLst>
          </p:cNvPr>
          <p:cNvSpPr txBox="1"/>
          <p:nvPr/>
        </p:nvSpPr>
        <p:spPr>
          <a:xfrm>
            <a:off x="8559475" y="10362287"/>
            <a:ext cx="61471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Данные заполняются сотрудниками ООО </a:t>
            </a:r>
            <a:r>
              <a:rPr lang="ru-RU" sz="2800" dirty="0" smtClean="0"/>
              <a:t>«Бест2пей»</a:t>
            </a:r>
            <a:endParaRPr lang="ru-KG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663625" y="10572750"/>
            <a:ext cx="4895850" cy="7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0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01BBA0-EB6E-4308-B2E7-D45663B83CE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052"/>
          <a:stretch/>
        </p:blipFill>
        <p:spPr>
          <a:xfrm>
            <a:off x="1009078" y="3463263"/>
            <a:ext cx="12469855" cy="6789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452DEE-FDE1-4E93-B0EC-4F2A6C437EB7}"/>
              </a:ext>
            </a:extLst>
          </p:cNvPr>
          <p:cNvSpPr txBox="1"/>
          <p:nvPr/>
        </p:nvSpPr>
        <p:spPr>
          <a:xfrm>
            <a:off x="1153642" y="795988"/>
            <a:ext cx="99758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Документ: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Информационное письмо </a:t>
            </a:r>
            <a:r>
              <a:rPr lang="ru-RU" sz="4000" b="1" u="sng" dirty="0">
                <a:solidFill>
                  <a:schemeClr val="accent6">
                    <a:lumMod val="75000"/>
                  </a:schemeClr>
                </a:solidFill>
              </a:rPr>
              <a:t>для ИП</a:t>
            </a:r>
            <a:endParaRPr lang="ru-KG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5C4C6B-ACEB-4E81-A684-2AC83C275C65}"/>
              </a:ext>
            </a:extLst>
          </p:cNvPr>
          <p:cNvSpPr txBox="1"/>
          <p:nvPr/>
        </p:nvSpPr>
        <p:spPr>
          <a:xfrm>
            <a:off x="14503759" y="769469"/>
            <a:ext cx="8456836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/>
              <a:t>ЗАЯВЛЕНИЕ О ЗАКЛЮЧЕНИИ ДОГОВОРА 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>Указывается ФИО ИП полностью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Указывается ИНН ИП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Указывается информация об адресе места жительства – если совпадает с адресом места регистрации, то необходимо только поставить отметку в верхней ячейке (прописывать адрес не нужно), если адрес отличается – поставить отметку в нижней ячейке и прописать адрес</a:t>
            </a:r>
            <a:endParaRPr lang="ru-KG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3F2C2-DFF4-42E1-8651-FF45E49DFDE0}"/>
              </a:ext>
            </a:extLst>
          </p:cNvPr>
          <p:cNvSpPr txBox="1"/>
          <p:nvPr/>
        </p:nvSpPr>
        <p:spPr>
          <a:xfrm>
            <a:off x="14503759" y="6523368"/>
            <a:ext cx="845683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Данный раздел заполняется В ТОЧНОМ СООТВЕТСТВИИ с документом, удостоверяющем личность</a:t>
            </a:r>
            <a:endParaRPr lang="ru-KG" sz="28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BD43644-C3CF-4D7F-97E8-759EDF77068B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3258800" y="7215866"/>
            <a:ext cx="1244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D40FCF-DCC4-4472-9885-543D52E05E1D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3258800" y="3400959"/>
            <a:ext cx="1244959" cy="778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6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0AF3A6-40E6-4A6E-BDED-1A90C18564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925" y="2131224"/>
            <a:ext cx="10900929" cy="8206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4A7FED-5C78-45A8-97B9-71C65C408778}"/>
              </a:ext>
            </a:extLst>
          </p:cNvPr>
          <p:cNvSpPr txBox="1"/>
          <p:nvPr/>
        </p:nvSpPr>
        <p:spPr>
          <a:xfrm>
            <a:off x="12819764" y="1549775"/>
            <a:ext cx="99626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Данное значение установлено по умолчанию, изменять его не нужно</a:t>
            </a:r>
            <a:endParaRPr lang="ru-KG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F632D2-8C2B-47C5-B91A-7D6F4A219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925" y="10400871"/>
            <a:ext cx="10900929" cy="2067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566488-EBA5-456D-AD53-44376EBD9911}"/>
              </a:ext>
            </a:extLst>
          </p:cNvPr>
          <p:cNvSpPr txBox="1"/>
          <p:nvPr/>
        </p:nvSpPr>
        <p:spPr>
          <a:xfrm>
            <a:off x="12819764" y="2740647"/>
            <a:ext cx="99626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Необходимо отметить подходящее значение о планируемых операциях в денежном эквиваленте</a:t>
            </a:r>
            <a:endParaRPr lang="ru-KG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F5827-832B-4984-936C-5B1AED0A2C6A}"/>
              </a:ext>
            </a:extLst>
          </p:cNvPr>
          <p:cNvSpPr txBox="1"/>
          <p:nvPr/>
        </p:nvSpPr>
        <p:spPr>
          <a:xfrm>
            <a:off x="12819764" y="4003657"/>
            <a:ext cx="99626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Необходимо отметить подходящее значение о планируемых операциях в количественном эквиваленте</a:t>
            </a:r>
            <a:endParaRPr lang="ru-KG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51A55-D004-4E6B-B1D0-2C1D06CDED76}"/>
              </a:ext>
            </a:extLst>
          </p:cNvPr>
          <p:cNvSpPr txBox="1"/>
          <p:nvPr/>
        </p:nvSpPr>
        <p:spPr>
          <a:xfrm>
            <a:off x="12819764" y="5178387"/>
            <a:ext cx="99626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Необходимо отметить отсутствие либо наличие лицензий</a:t>
            </a:r>
            <a:endParaRPr lang="ru-KG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3C069-3945-4F53-A83D-752D10ADBD5E}"/>
              </a:ext>
            </a:extLst>
          </p:cNvPr>
          <p:cNvSpPr txBox="1"/>
          <p:nvPr/>
        </p:nvSpPr>
        <p:spPr>
          <a:xfrm>
            <a:off x="12819764" y="7084808"/>
            <a:ext cx="99626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В данном разделе отметки установлены по умолчанию, в большинстве случаев они соответствуют предоставляемым данным ИП</a:t>
            </a:r>
            <a:endParaRPr lang="ru-KG" sz="24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934F7A9-E000-4029-9BD2-0AAD50714BD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975600" y="1965274"/>
            <a:ext cx="4844164" cy="847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9F060CE-DF19-4A26-B3B3-2D6D0D74B1BC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1023600" y="3156146"/>
            <a:ext cx="1796164" cy="5037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45EB40B-A3F5-4461-8150-DDEEB2B02774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10718800" y="4345523"/>
            <a:ext cx="2100964" cy="736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7C87ED6-9661-48D3-BC66-9AFEA8449A1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0430934" y="4638710"/>
            <a:ext cx="2388830" cy="770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5A2D20F-DB4E-4841-9857-41F34D24669E}"/>
              </a:ext>
            </a:extLst>
          </p:cNvPr>
          <p:cNvCxnSpPr>
            <a:endCxn id="16" idx="1"/>
          </p:cNvCxnSpPr>
          <p:nvPr/>
        </p:nvCxnSpPr>
        <p:spPr>
          <a:xfrm>
            <a:off x="10600267" y="5104755"/>
            <a:ext cx="2219497" cy="2580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7366939-EA03-470E-BCE4-5D9E0CD2B16E}"/>
              </a:ext>
            </a:extLst>
          </p:cNvPr>
          <p:cNvSpPr txBox="1"/>
          <p:nvPr/>
        </p:nvSpPr>
        <p:spPr>
          <a:xfrm>
            <a:off x="12819764" y="9729892"/>
            <a:ext cx="99626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Подписантом обязательно должен быть сам индивидуальный предприниматель, либо лицо, действующее по доверенности (в данном случае ее необходимо будет предоставить)</a:t>
            </a:r>
            <a:endParaRPr lang="ru-KG" sz="240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821B129-CECF-4016-B79A-128540410A4E}"/>
              </a:ext>
            </a:extLst>
          </p:cNvPr>
          <p:cNvCxnSpPr>
            <a:stCxn id="40" idx="1"/>
          </p:cNvCxnSpPr>
          <p:nvPr/>
        </p:nvCxnSpPr>
        <p:spPr>
          <a:xfrm flipH="1">
            <a:off x="4538133" y="10330057"/>
            <a:ext cx="8281631" cy="1104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9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452DEE-FDE1-4E93-B0EC-4F2A6C437EB7}"/>
              </a:ext>
            </a:extLst>
          </p:cNvPr>
          <p:cNvSpPr txBox="1"/>
          <p:nvPr/>
        </p:nvSpPr>
        <p:spPr>
          <a:xfrm>
            <a:off x="1153642" y="795988"/>
            <a:ext cx="99758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Документ: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Информационное письмо </a:t>
            </a:r>
            <a:r>
              <a:rPr lang="ru-RU" sz="4000" b="1" u="sng" dirty="0">
                <a:solidFill>
                  <a:schemeClr val="accent6">
                    <a:lumMod val="75000"/>
                  </a:schemeClr>
                </a:solidFill>
              </a:rPr>
              <a:t>для ЮЛ</a:t>
            </a:r>
            <a:endParaRPr lang="ru-KG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B3A44-E975-45D0-A5BB-A9BB6FCA2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3642" y="4174913"/>
            <a:ext cx="11633674" cy="52400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1459D6-A0CC-4B8D-A006-59250D02B7D0}"/>
              </a:ext>
            </a:extLst>
          </p:cNvPr>
          <p:cNvSpPr txBox="1"/>
          <p:nvPr/>
        </p:nvSpPr>
        <p:spPr>
          <a:xfrm>
            <a:off x="15247729" y="2588100"/>
            <a:ext cx="6110116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Указывается полное наименование подключаемого ЮЛ с его организационно-правовой формой</a:t>
            </a:r>
            <a:endParaRPr lang="ru-KG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5CC3A-86AD-4D55-AAC2-4B3583219488}"/>
              </a:ext>
            </a:extLst>
          </p:cNvPr>
          <p:cNvSpPr txBox="1"/>
          <p:nvPr/>
        </p:nvSpPr>
        <p:spPr>
          <a:xfrm>
            <a:off x="15247729" y="4469618"/>
            <a:ext cx="611011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Указывается ИНН подключаемого ЮЛ</a:t>
            </a:r>
            <a:endParaRPr lang="ru-KG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5E762F-7BA5-4FA3-8B4B-6B8152365AD8}"/>
              </a:ext>
            </a:extLst>
          </p:cNvPr>
          <p:cNvSpPr txBox="1"/>
          <p:nvPr/>
        </p:nvSpPr>
        <p:spPr>
          <a:xfrm>
            <a:off x="15247729" y="5817027"/>
            <a:ext cx="6110116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Данное значение установлено по умолчанию, изменять его не нужно </a:t>
            </a:r>
            <a:endParaRPr lang="ru-KG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AB1750-8378-4662-822D-E2CC3E880F55}"/>
              </a:ext>
            </a:extLst>
          </p:cNvPr>
          <p:cNvSpPr txBox="1"/>
          <p:nvPr/>
        </p:nvSpPr>
        <p:spPr>
          <a:xfrm>
            <a:off x="15247729" y="7324624"/>
            <a:ext cx="6110116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Необходимо отметить подходящее значение о планируемых операциях в денежном эквиваленте</a:t>
            </a:r>
            <a:endParaRPr lang="ru-KG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38D8FB-D62E-49B5-B9ED-0631C6895859}"/>
              </a:ext>
            </a:extLst>
          </p:cNvPr>
          <p:cNvSpPr txBox="1"/>
          <p:nvPr/>
        </p:nvSpPr>
        <p:spPr>
          <a:xfrm>
            <a:off x="15247729" y="8918517"/>
            <a:ext cx="6110116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Необходимо отметить подходящее значение о планируемых операциях в количественном эквиваленте</a:t>
            </a:r>
            <a:endParaRPr lang="ru-KG" sz="24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57E6FC7-21BC-4245-BC8D-7AC53FA9B00A}"/>
              </a:ext>
            </a:extLst>
          </p:cNvPr>
          <p:cNvCxnSpPr>
            <a:cxnSpLocks/>
          </p:cNvCxnSpPr>
          <p:nvPr/>
        </p:nvCxnSpPr>
        <p:spPr>
          <a:xfrm flipH="1">
            <a:off x="12446000" y="3300386"/>
            <a:ext cx="2801729" cy="1512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DDDACA5-D241-4682-93CA-7FA274A98B00}"/>
              </a:ext>
            </a:extLst>
          </p:cNvPr>
          <p:cNvCxnSpPr>
            <a:stCxn id="23" idx="1"/>
          </p:cNvCxnSpPr>
          <p:nvPr/>
        </p:nvCxnSpPr>
        <p:spPr>
          <a:xfrm flipH="1">
            <a:off x="12446000" y="4700451"/>
            <a:ext cx="2801729" cy="7351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6426314-336C-487B-A54C-95D5F374C941}"/>
              </a:ext>
            </a:extLst>
          </p:cNvPr>
          <p:cNvCxnSpPr>
            <a:stCxn id="24" idx="1"/>
          </p:cNvCxnSpPr>
          <p:nvPr/>
        </p:nvCxnSpPr>
        <p:spPr>
          <a:xfrm flipH="1">
            <a:off x="8652933" y="6232526"/>
            <a:ext cx="6594796" cy="10920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7472052-0C1F-404B-A9B4-5EC794856857}"/>
              </a:ext>
            </a:extLst>
          </p:cNvPr>
          <p:cNvCxnSpPr>
            <a:stCxn id="25" idx="1"/>
          </p:cNvCxnSpPr>
          <p:nvPr/>
        </p:nvCxnSpPr>
        <p:spPr>
          <a:xfrm flipH="1">
            <a:off x="12193587" y="7924789"/>
            <a:ext cx="3054142" cy="1185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3CB6F3D-A6D5-4EE0-8987-8BEE8C2DA139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12446000" y="8788400"/>
            <a:ext cx="2801729" cy="7302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82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F606BC-11CD-47D7-9EC3-E514504726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078" y="3851808"/>
            <a:ext cx="12359585" cy="5672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160002-0E99-45E2-A6BF-7D870ABFA100}"/>
              </a:ext>
            </a:extLst>
          </p:cNvPr>
          <p:cNvSpPr txBox="1"/>
          <p:nvPr/>
        </p:nvSpPr>
        <p:spPr>
          <a:xfrm>
            <a:off x="15856250" y="4819238"/>
            <a:ext cx="6110116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Если ответ «да» - строки ниже не заполняются, если ответ «нет» - нужно </a:t>
            </a:r>
            <a:r>
              <a:rPr lang="ru-RU" sz="2400" dirty="0" smtClean="0"/>
              <a:t>заполнить данные (применимо </a:t>
            </a:r>
            <a:r>
              <a:rPr lang="ru-RU" sz="2400" b="1" dirty="0" smtClean="0"/>
              <a:t>ТОЛЬКО для акционеров</a:t>
            </a:r>
            <a:r>
              <a:rPr lang="ru-RU" sz="2400" dirty="0" smtClean="0"/>
              <a:t>)</a:t>
            </a:r>
            <a:endParaRPr lang="ru-KG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1D21E-9865-4D3E-9916-4B25E9EADE3F}"/>
              </a:ext>
            </a:extLst>
          </p:cNvPr>
          <p:cNvSpPr txBox="1"/>
          <p:nvPr/>
        </p:nvSpPr>
        <p:spPr>
          <a:xfrm>
            <a:off x="15856250" y="6547583"/>
            <a:ext cx="6110116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Данная информация содержится в Уставе ЮЛ Если ответ «отсутствуют» - строки ниже не заполняются, если ответ «есть» - нужно заполнить</a:t>
            </a:r>
            <a:endParaRPr lang="ru-KG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8BBE4-BB77-4964-BB83-AABC53A21A21}"/>
              </a:ext>
            </a:extLst>
          </p:cNvPr>
          <p:cNvSpPr txBox="1"/>
          <p:nvPr/>
        </p:nvSpPr>
        <p:spPr>
          <a:xfrm>
            <a:off x="15856250" y="3790366"/>
            <a:ext cx="6110116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Данная информация содержится в Уставе ЮЛ</a:t>
            </a:r>
            <a:endParaRPr lang="ru-KG" sz="24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E025B5A-5B98-4201-920F-B2655B8B5B1C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2073467" y="4205865"/>
            <a:ext cx="3782783" cy="295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10888FA-AEA1-4B71-A826-F1B283C131F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3163550" y="5552149"/>
            <a:ext cx="2692700" cy="519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9496F1C-0FB8-474E-967C-284A5E7D6E21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2193587" y="7036933"/>
            <a:ext cx="3662663" cy="295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FAE69B-2457-48CF-A70B-B38911BD7DAE}"/>
              </a:ext>
            </a:extLst>
          </p:cNvPr>
          <p:cNvSpPr txBox="1"/>
          <p:nvPr/>
        </p:nvSpPr>
        <p:spPr>
          <a:xfrm>
            <a:off x="15856250" y="8545211"/>
            <a:ext cx="6110116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Если ответ «да» - строка ниже не заполняется, если ответ «нет» - нужно заполнить</a:t>
            </a:r>
            <a:endParaRPr lang="ru-KG" sz="2400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61B71C5-152D-423B-BB77-5E4A0709086E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12784667" y="8545211"/>
            <a:ext cx="3071583" cy="600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8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4BA407-043A-4078-A004-D5D190DE03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5406" y="857988"/>
            <a:ext cx="8606061" cy="11816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B6AF32-EAF8-485A-918C-8A6CDBA66992}"/>
              </a:ext>
            </a:extLst>
          </p:cNvPr>
          <p:cNvSpPr txBox="1"/>
          <p:nvPr/>
        </p:nvSpPr>
        <p:spPr>
          <a:xfrm>
            <a:off x="11619743" y="11013470"/>
            <a:ext cx="750146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Документ подписывается единоличным исполнительным органом (ЕИО), либо лицом, действующим по доверенности (в данном случае ее необходимо будет предоставить).</a:t>
            </a:r>
            <a:endParaRPr lang="ru-KG" sz="24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F922A01-E418-4B99-A24F-90C3C222391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979333" y="11798300"/>
            <a:ext cx="7640410" cy="461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0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4B4836-7541-483A-B3E8-27A461B8A59D}"/>
              </a:ext>
            </a:extLst>
          </p:cNvPr>
          <p:cNvGrpSpPr/>
          <p:nvPr/>
        </p:nvGrpSpPr>
        <p:grpSpPr>
          <a:xfrm>
            <a:off x="20106613" y="11798300"/>
            <a:ext cx="2845156" cy="927100"/>
            <a:chOff x="20106613" y="11798300"/>
            <a:chExt cx="2845156" cy="927100"/>
          </a:xfrm>
        </p:grpSpPr>
        <p:pic>
          <p:nvPicPr>
            <p:cNvPr id="138" name="Google Shape;138;p3" descr=" 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06613" y="11798300"/>
              <a:ext cx="2845156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 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3164" y="12012327"/>
              <a:ext cx="184343" cy="18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3" descr="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38902" y="12172355"/>
              <a:ext cx="218943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78690" y="12172355"/>
              <a:ext cx="168802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580751" y="12115670"/>
              <a:ext cx="127094" cy="2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 descr="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273924" y="12172355"/>
              <a:ext cx="219415" cy="2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 descr="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74128" y="12130639"/>
              <a:ext cx="192238" cy="271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905AB-ACD4-40A2-8AA3-C1682F6CA8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7828" y="3852720"/>
            <a:ext cx="10370026" cy="6010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8401BF-8053-4974-ACB1-92963B5D148E}"/>
              </a:ext>
            </a:extLst>
          </p:cNvPr>
          <p:cNvSpPr txBox="1"/>
          <p:nvPr/>
        </p:nvSpPr>
        <p:spPr>
          <a:xfrm>
            <a:off x="13404548" y="2319481"/>
            <a:ext cx="83695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Указывается полное наименование подключаемого ЮЛ/ИП с его организационно-правовой формой</a:t>
            </a:r>
            <a:endParaRPr lang="ru-KG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52DEE-FDE1-4E93-B0EC-4F2A6C437EB7}"/>
              </a:ext>
            </a:extLst>
          </p:cNvPr>
          <p:cNvSpPr txBox="1"/>
          <p:nvPr/>
        </p:nvSpPr>
        <p:spPr>
          <a:xfrm>
            <a:off x="1153642" y="795988"/>
            <a:ext cx="997585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Документ: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Сведения о физическом лице, связанном с клиентом</a:t>
            </a:r>
            <a:endParaRPr lang="ru-KG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DF144-CA78-46CC-9FA7-5EB3002228F4}"/>
              </a:ext>
            </a:extLst>
          </p:cNvPr>
          <p:cNvSpPr txBox="1"/>
          <p:nvPr/>
        </p:nvSpPr>
        <p:spPr>
          <a:xfrm>
            <a:off x="13404548" y="4229454"/>
            <a:ext cx="8369580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Указывается ИНН подключаемого ЮЛ/ИП</a:t>
            </a:r>
            <a:endParaRPr lang="ru-KG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58FB5-AE1D-423B-A9DC-2D379E449B98}"/>
              </a:ext>
            </a:extLst>
          </p:cNvPr>
          <p:cNvSpPr txBox="1"/>
          <p:nvPr/>
        </p:nvSpPr>
        <p:spPr>
          <a:xfrm>
            <a:off x="13404548" y="5789032"/>
            <a:ext cx="83695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Необходимо отметить все имеющиеся связи физ. лица и подключаемого ЮЛ/ИП</a:t>
            </a:r>
            <a:endParaRPr lang="ru-KG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700E44-8822-4ED7-A5C5-3CCDADD4CB84}"/>
              </a:ext>
            </a:extLst>
          </p:cNvPr>
          <p:cNvSpPr txBox="1"/>
          <p:nvPr/>
        </p:nvSpPr>
        <p:spPr>
          <a:xfrm>
            <a:off x="13404548" y="7695692"/>
            <a:ext cx="836958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Если физ. лицо не зарегистрировано в качестве ИП, то ставится отметка в ячейке «нет», если зарегистрировано, то ставится отметка в ячейке «да» и заполняются поля ниже «ОГРНИП» и «Место регистрации» </a:t>
            </a:r>
            <a:endParaRPr lang="ru-KG" sz="24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BFC5A9B-C8C6-4E5A-91EB-812B8BF9027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486400" y="2734980"/>
            <a:ext cx="7918148" cy="1978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02B7F50-1614-4DF1-B8E3-7BBC4E506169}"/>
              </a:ext>
            </a:extLst>
          </p:cNvPr>
          <p:cNvCxnSpPr>
            <a:cxnSpLocks/>
          </p:cNvCxnSpPr>
          <p:nvPr/>
        </p:nvCxnSpPr>
        <p:spPr>
          <a:xfrm flipH="1">
            <a:off x="10447867" y="4430233"/>
            <a:ext cx="2956681" cy="5662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288036-D2BE-4B53-BA62-C26847D42CC0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11362267" y="6204530"/>
            <a:ext cx="204228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3041B96-B1BD-4293-A7F8-59ABE5379BD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0447867" y="8665188"/>
            <a:ext cx="2956681" cy="798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5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846</Words>
  <Application>Microsoft Office PowerPoint</Application>
  <PresentationFormat>Произвольный</PresentationFormat>
  <Paragraphs>58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Pavel Reyter</cp:lastModifiedBy>
  <cp:revision>71</cp:revision>
  <dcterms:created xsi:type="dcterms:W3CDTF">2024-07-10T13:27:50Z</dcterms:created>
  <dcterms:modified xsi:type="dcterms:W3CDTF">2024-08-02T12:29:17Z</dcterms:modified>
</cp:coreProperties>
</file>